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77" r:id="rId2"/>
    <p:sldId id="259" r:id="rId3"/>
    <p:sldId id="260" r:id="rId4"/>
    <p:sldId id="263" r:id="rId5"/>
    <p:sldId id="264" r:id="rId6"/>
    <p:sldId id="273" r:id="rId7"/>
    <p:sldId id="274" r:id="rId8"/>
    <p:sldId id="275" r:id="rId9"/>
    <p:sldId id="262" r:id="rId10"/>
    <p:sldId id="278" r:id="rId11"/>
    <p:sldId id="266" r:id="rId12"/>
  </p:sldIdLst>
  <p:sldSz cx="10693400" cy="7561263"/>
  <p:notesSz cx="6797675" cy="9926638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8F62AB6-B68B-441F-9AC8-D04EB99B4DBD}">
          <p14:sldIdLst>
            <p14:sldId id="277"/>
            <p14:sldId id="259"/>
            <p14:sldId id="260"/>
            <p14:sldId id="263"/>
            <p14:sldId id="264"/>
            <p14:sldId id="273"/>
            <p14:sldId id="274"/>
            <p14:sldId id="275"/>
            <p14:sldId id="262"/>
            <p14:sldId id="278"/>
            <p14:sldId id="266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6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960" y="-7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520"/>
            <a:ext cx="10691812" cy="756074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39"/>
            <a:ext cx="1080120" cy="4154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5" cy="720080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540271"/>
            <a:ext cx="8588251" cy="122413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2" y="1764295"/>
            <a:ext cx="8588251" cy="533183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0951"/>
            <a:ext cx="724718" cy="69662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3056" rtl="0" eaLnBrk="1" latinLnBrk="0" hangingPunct="1">
        <a:lnSpc>
          <a:spcPts val="5200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538" indent="0" algn="l" defTabSz="1043056" rtl="0" eaLnBrk="1" latinLnBrk="0" hangingPunct="1">
        <a:spcBef>
          <a:spcPct val="20000"/>
        </a:spcBef>
        <a:buFont typeface="+mj-lt"/>
        <a:buNone/>
        <a:defRPr sz="3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0" algn="l" defTabSz="1043056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3056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363" algn="just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0" algn="l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dirty="0" smtClean="0"/>
              <a:t>Результаты судебно-правовой работы УФНС России по</a:t>
            </a:r>
            <a:br>
              <a:rPr lang="ru-RU" sz="2400" dirty="0" smtClean="0"/>
            </a:br>
            <a:r>
              <a:rPr lang="ru-RU" sz="2400" dirty="0" smtClean="0"/>
              <a:t> Удмуртской Республике за </a:t>
            </a:r>
            <a:r>
              <a:rPr lang="ru-RU" sz="2400" smtClean="0"/>
              <a:t>2020 год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14252" y="5940871"/>
            <a:ext cx="8136904" cy="1356259"/>
          </a:xfrm>
        </p:spPr>
        <p:txBody>
          <a:bodyPr>
            <a:normAutofit fontScale="85000" lnSpcReduction="20000"/>
          </a:bodyPr>
          <a:lstStyle/>
          <a:p>
            <a:r>
              <a:rPr lang="ru-RU" sz="2200" dirty="0" smtClean="0"/>
              <a:t>Начальник правового отдела УФНС России по Удмуртской Республике</a:t>
            </a:r>
          </a:p>
          <a:p>
            <a:r>
              <a:rPr lang="ru-RU" sz="2200" dirty="0" smtClean="0"/>
              <a:t>Куликов Андрей Юрьевич</a:t>
            </a:r>
            <a:endParaRPr lang="en-US" sz="2200" dirty="0" smtClean="0"/>
          </a:p>
          <a:p>
            <a:endParaRPr lang="en-US" dirty="0"/>
          </a:p>
          <a:p>
            <a:r>
              <a:rPr lang="ru-RU" sz="1900" dirty="0" smtClean="0"/>
              <a:t>11.03.2021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85032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Денежные средства перечисляются    организациями в уплату налогов за физических лиц (в размере кратно превышающем их налоговые обязательства).</a:t>
            </a:r>
          </a:p>
          <a:p>
            <a:pPr algn="just"/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дальнейшем физические лица обращаются в налоговый орган с заявлениями о возврате из бюджета суммы излишне уплаченного налога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результатам судебно-правовой работы пресечены вышеуказанные схемы на сумму более 35 млн. руб.</a:t>
            </a:r>
          </a:p>
          <a:p>
            <a:pPr marL="820738" indent="-457200">
              <a:buFontTx/>
              <a:buChar char="-"/>
            </a:pPr>
            <a:endParaRPr lang="ru-RU" sz="28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0738" indent="-457200">
              <a:buFontTx/>
              <a:buChar char="-"/>
            </a:pPr>
            <a:endParaRPr lang="ru-RU" sz="28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0738" indent="-457200">
              <a:buFontTx/>
              <a:buChar char="-"/>
            </a:pPr>
            <a:endParaRPr lang="ru-RU" sz="28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«обналичивания» денежных средств через механизм возврата излишне уплаченных налогов за 2020 год</a:t>
            </a:r>
            <a:endParaRPr lang="ru-RU" sz="32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674292" y="2628503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3388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4212" y="3852639"/>
            <a:ext cx="8580438" cy="1219199"/>
          </a:xfrm>
        </p:spPr>
        <p:txBody>
          <a:bodyPr/>
          <a:lstStyle/>
          <a:p>
            <a:pPr algn="ctr">
              <a:defRPr/>
            </a:pPr>
            <a:r>
              <a:rPr lang="ru-RU" cap="all" dirty="0"/>
              <a:t>Спасибо за внимание!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11</a:t>
            </a:fld>
            <a:endParaRPr lang="ru-RU" dirty="0"/>
          </a:p>
        </p:txBody>
      </p:sp>
      <p:pic>
        <p:nvPicPr>
          <p:cNvPr id="5" name="Изображение 1" descr="FNS_vizitka_for_rukovodstvo.pn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556" y="684287"/>
            <a:ext cx="2360928" cy="245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78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спора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схема «дробления» выручки от сдачи имущества в аренду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целью сохранения специального налогового режима.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рассмотрения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пользу налогового органа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 учел следующие обстоятельства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Регистрация в качестве ИП аффилированного налогоплательщику лица (матери) происходит сразу после получения в дар недвижимого имущества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Оба субъекта предпринимательской деятельности осуществляли один вид деятельности «сдача в аренду нежилых помещений»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Централизованное ведение бухгалтерского и налогового учета индивидуальных предпринимателей осуществляла организация, подконтрольная налогоплательщику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Денежный средства, поступившие от сдачи в аренду, аккумулировались у налогоплательщика, который использовал их в предпринимательской деятельности и в личных целях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Единственной целью оформления сделки по дарению недвижимого имущества аффилированному лицу являлась неуплата налогов по общей системе налогообложения.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82204" y="540271"/>
            <a:ext cx="8580438" cy="121919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Судебное дело № 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А71-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9482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/201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ru-RU" dirty="0" smtClean="0"/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408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sz="28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</a:t>
            </a:r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необоснованное завышение внереализационных расходов по налогу на прибыль организаций на затраты по приобретению права требования долга (договора цессии), которое погашено частично.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рассмотрения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 пользу налогового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суда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частичном погашении приобретенного права требования долга расходы на его приобретение возможно учесть только пропорционально сумме полученных доходов.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Судебное дело № </a:t>
            </a:r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А71-20126/2019</a:t>
            </a:r>
            <a:endParaRPr lang="ru-RU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ru-RU" dirty="0" smtClean="0"/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592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спора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занижение суммы внереализационных доходов по налогу на прибыль от суммы перешедшей неоплаченной дебиторской задолженности при совпадении должника и кредитора в одном лице (в порядке реорганизации в форме присоединения).</a:t>
            </a:r>
          </a:p>
          <a:p>
            <a:pPr algn="just"/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рассмотрения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 пользу налогового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органа.</a:t>
            </a:r>
          </a:p>
          <a:p>
            <a:pPr algn="just"/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суда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Применение Инспекцией положения пункта 2 статьи 346.25 НК РФ обоснованно, поскольку правопредшественник (УСН, кассовый метод) доход от правопреемника не получил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Дебиторская задолженность, не включенная правопредшественником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налоговую базу по УСН, в силу пункта 10 статьи 250 НК РФ должна быть включена в налоговую базу по налогу на прибыль в составе внереализационных доходов правопреемником.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Судебное дело № А71-18732/2019</a:t>
            </a:r>
            <a:endParaRPr lang="ru-RU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ru-RU" dirty="0"/>
              <a:t>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74292" y="2628503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9795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5" y="1908423"/>
            <a:ext cx="8561139" cy="518770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спора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необоснованное завышение налоговых вычетов по НДС по счетам-фактурам 2004-2005 гг. в 1 квартале 2019 года (после постановки на учет объекта строительства в качестве основного средства).</a:t>
            </a:r>
          </a:p>
          <a:p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рассмотрения: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пользу налогового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суда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право на получение вычета по НДС связано с началом фактической эксплуатации объекта недвижимости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06438" indent="-342900" algn="just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фактическое использование спорных помещений началось с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2006 года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(сдача в аренду спорных помещений)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 2006 года произошло заключение договоров на предоставление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коммунальных услуг и техобслуживания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помещений.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Судебное дело № А71-5872/2020</a:t>
            </a:r>
            <a:endParaRPr lang="ru-RU" sz="4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ru-RU" dirty="0" smtClean="0"/>
              <a:t>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15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27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спора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неуплата Банком налога на имущество организаций. Объект недвижимого имущества (полученный от должника) не был поставлен на учет в качестве основного средства, однако отвечал всем его требованиям.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7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рассмотрения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 пользу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налогоплательщика.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 учел следующие обстоятельства</a:t>
            </a:r>
            <a:r>
              <a:rPr lang="ru-RU" sz="2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6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спорное недвижимое  имущество не используется кредитной организацией при оказании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банковских услуг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спорное имущество предполагает его продажу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выручка Банка формировалась от получения вознаграждения по доверительному управлению спорным имуществом.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Судебное дело № </a:t>
            </a:r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А71-2828/2020</a:t>
            </a:r>
            <a:endParaRPr lang="ru-RU" sz="4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711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спора: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по строительным работам на недвижимом имуществе являются модернизацией, реконструкцией спорного объекта, а не капитальным ремонтом.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рассмотрения: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пользу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налогоплательщика.</a:t>
            </a:r>
          </a:p>
          <a:p>
            <a:pPr algn="just"/>
            <a:r>
              <a:rPr lang="ru-RU" sz="2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суда</a:t>
            </a:r>
            <a:r>
              <a:rPr lang="en-US" sz="2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расходы на строительство объекта не являются модернизацией и не увеличивают его первоначальную стоимость в связи с тем, что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направлены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устранение неисправностей оборудования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работы направлены на замену изношенных деталей, которые не привели к повышению производительности основных средств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целью работ явилось устранение выявленных неисправностей, наличие которых делало затруднительной эксплуатацию основного средства.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Судебное дело № </a:t>
            </a:r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А71-9551/2019</a:t>
            </a:r>
            <a:endParaRPr lang="ru-RU" sz="4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021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</a:pP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спора</a:t>
            </a:r>
            <a:r>
              <a:rPr lang="ru-RU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неправомерное применение резидентом ТОСЭР пониженного тарифа по страховым взносам в отношении выплат всем работникам, в том числе незанятых в рамках инвестиционного проекта.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рассмотрения</a:t>
            </a:r>
            <a:r>
              <a:rPr lang="ru-RU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пользу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налогового органа.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суда: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объектом обложения по пониженным тарифам признаются выплаты и иные вознаграждения в пользу физических лиц, непосредственно занятых в деятельности плательщика как резидента ТОСЭР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Судебное дело № </a:t>
            </a:r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А71-8779/2020</a:t>
            </a:r>
            <a:endParaRPr lang="ru-RU" sz="4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669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5" y="3780631"/>
            <a:ext cx="8561139" cy="3315494"/>
          </a:xfrm>
        </p:spPr>
        <p:txBody>
          <a:bodyPr>
            <a:normAutofit/>
          </a:bodyPr>
          <a:lstStyle/>
          <a:p>
            <a:pPr algn="just"/>
            <a:r>
              <a:rPr lang="ru-RU" sz="3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судебно-правовой работы за 2020 год пресечены схемы «обнальных площадок» через механизмы судебных актов на сумму более 300 млн. руб.</a:t>
            </a:r>
            <a:endParaRPr lang="ru-RU" sz="3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265211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Обзор по отдельным вопросам судебной практики, связанным с принятием мер противодействия незаконным финансовым операциям, утвержденный Президиумом ВС РФ 08.07.2020 года</a:t>
            </a:r>
            <a:endParaRPr lang="ru-RU" sz="3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ru-RU" dirty="0" smtClean="0"/>
              <a:t>13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82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393</TotalTime>
  <Words>797</Words>
  <Application>Microsoft Office PowerPoint</Application>
  <PresentationFormat>Произвольный</PresentationFormat>
  <Paragraphs>72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Тема1</vt:lpstr>
      <vt:lpstr>Результаты судебно-правовой работы УФНС России по  Удмуртской Республике за 2020 год</vt:lpstr>
      <vt:lpstr>Судебное дело № А71-9482/2019</vt:lpstr>
      <vt:lpstr>Судебное дело № А71-20126/2019</vt:lpstr>
      <vt:lpstr>Судебное дело № А71-18732/2019</vt:lpstr>
      <vt:lpstr>Судебное дело № А71-5872/2020</vt:lpstr>
      <vt:lpstr>Судебное дело № А71-2828/2020</vt:lpstr>
      <vt:lpstr>Судебное дело № А71-9551/2019</vt:lpstr>
      <vt:lpstr>Судебное дело № А71-8779/2020</vt:lpstr>
      <vt:lpstr>Обзор по отдельным вопросам судебной практики, связанным с принятием мер противодействия незаконным финансовым операциям, утвержденный Президиумом ВС РФ 08.07.2020 года</vt:lpstr>
      <vt:lpstr>Схема «обналичивания» денежных средств через механизм возврата излишне уплаченных налогов за 2020 год</vt:lpstr>
      <vt:lpstr>Спасибо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Жаров Дмитрий Феликсович</dc:creator>
  <cp:lastModifiedBy>Куликов Андрей Юрьевич</cp:lastModifiedBy>
  <cp:revision>72</cp:revision>
  <dcterms:created xsi:type="dcterms:W3CDTF">2020-09-08T11:35:20Z</dcterms:created>
  <dcterms:modified xsi:type="dcterms:W3CDTF">2021-03-11T04:15:07Z</dcterms:modified>
</cp:coreProperties>
</file>